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75" r:id="rId5"/>
    <p:sldId id="279" r:id="rId6"/>
    <p:sldId id="278" r:id="rId7"/>
    <p:sldId id="277" r:id="rId8"/>
    <p:sldId id="261" r:id="rId9"/>
    <p:sldId id="272" r:id="rId10"/>
    <p:sldId id="260" r:id="rId11"/>
    <p:sldId id="269" r:id="rId12"/>
    <p:sldId id="282" r:id="rId13"/>
    <p:sldId id="285" r:id="rId14"/>
    <p:sldId id="280" r:id="rId15"/>
    <p:sldId id="286" r:id="rId16"/>
    <p:sldId id="287" r:id="rId17"/>
    <p:sldId id="288" r:id="rId18"/>
    <p:sldId id="270" r:id="rId19"/>
    <p:sldId id="26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81" autoAdjust="0"/>
  </p:normalViewPr>
  <p:slideViewPr>
    <p:cSldViewPr snapToGrid="0">
      <p:cViewPr varScale="1">
        <p:scale>
          <a:sx n="85" d="100"/>
          <a:sy n="85" d="100"/>
        </p:scale>
        <p:origin x="96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rgbClr val="0097A7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47911BE-DCD5-44F7-856A-781287F525B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1521A894-011E-483D-98FC-36CC22B8E0B7}">
      <dgm:prSet phldrT="[Text]"/>
      <dgm:spPr>
        <a:solidFill>
          <a:srgbClr val="0097A7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Background</a:t>
          </a:r>
        </a:p>
      </dgm:t>
    </dgm:pt>
    <dgm:pt modelId="{4234C9FE-202D-4AB4-A5F1-FEE3D03ACF76}" type="parTrans" cxnId="{4C552252-9CF4-482C-BE95-F9EA27C0CCC3}">
      <dgm:prSet/>
      <dgm:spPr/>
      <dgm:t>
        <a:bodyPr/>
        <a:lstStyle/>
        <a:p>
          <a:endParaRPr lang="en-US"/>
        </a:p>
      </dgm:t>
    </dgm:pt>
    <dgm:pt modelId="{DD2694BC-F814-4019-A21B-2CD5D493E62D}" type="sibTrans" cxnId="{4C552252-9CF4-482C-BE95-F9EA27C0CCC3}">
      <dgm:prSet/>
      <dgm:spPr/>
      <dgm:t>
        <a:bodyPr/>
        <a:lstStyle/>
        <a:p>
          <a:endParaRPr lang="en-US"/>
        </a:p>
      </dgm:t>
    </dgm:pt>
    <dgm:pt modelId="{8B5D865E-A649-485F-8F20-8F7D85D9B1D4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E80C4281-B60E-4124-A90C-AF9ABB0D1F00}" type="parTrans" cxnId="{53105A56-CAF7-4580-A489-1B41EB680C4D}">
      <dgm:prSet/>
      <dgm:spPr/>
      <dgm:t>
        <a:bodyPr/>
        <a:lstStyle/>
        <a:p>
          <a:endParaRPr lang="en-US"/>
        </a:p>
      </dgm:t>
    </dgm:pt>
    <dgm:pt modelId="{13EB52AA-E439-44A1-8750-9BC0B2CE364E}" type="sibTrans" cxnId="{53105A56-CAF7-4580-A489-1B41EB680C4D}">
      <dgm:prSet/>
      <dgm:spPr/>
      <dgm:t>
        <a:bodyPr/>
        <a:lstStyle/>
        <a:p>
          <a:endParaRPr lang="en-US"/>
        </a:p>
      </dgm:t>
    </dgm:pt>
    <dgm:pt modelId="{A884448D-2632-4AFA-A9F0-76871495FC2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DD7B4F6-926F-4B2D-B9B3-04BCF2B0DB42}" type="parTrans" cxnId="{E6D09FDC-038D-4DA4-8C1B-F33D5E3E0EE5}">
      <dgm:prSet/>
      <dgm:spPr/>
      <dgm:t>
        <a:bodyPr/>
        <a:lstStyle/>
        <a:p>
          <a:endParaRPr lang="en-US"/>
        </a:p>
      </dgm:t>
    </dgm:pt>
    <dgm:pt modelId="{095D290A-6B31-43F0-9FB2-D17DA9D237EE}" type="sibTrans" cxnId="{E6D09FDC-038D-4DA4-8C1B-F33D5E3E0EE5}">
      <dgm:prSet/>
      <dgm:spPr/>
      <dgm:t>
        <a:bodyPr/>
        <a:lstStyle/>
        <a:p>
          <a:endParaRPr lang="en-US"/>
        </a:p>
      </dgm:t>
    </dgm:pt>
    <dgm:pt modelId="{EDC86946-1718-4712-8B3C-8D055BEBB164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E9A4B049-CDAA-4C03-830A-3B2CF86227E3}" type="parTrans" cxnId="{989BAB23-3DDB-4FC7-8053-BF18CBD0FF87}">
      <dgm:prSet/>
      <dgm:spPr/>
      <dgm:t>
        <a:bodyPr/>
        <a:lstStyle/>
        <a:p>
          <a:endParaRPr lang="en-US"/>
        </a:p>
      </dgm:t>
    </dgm:pt>
    <dgm:pt modelId="{E8C20A6D-8399-47B1-B626-B69300CCD99C}" type="sibTrans" cxnId="{989BAB23-3DDB-4FC7-8053-BF18CBD0FF87}">
      <dgm:prSet/>
      <dgm:spPr/>
      <dgm:t>
        <a:bodyPr/>
        <a:lstStyle/>
        <a:p>
          <a:endParaRPr lang="en-US"/>
        </a:p>
      </dgm:t>
    </dgm:pt>
    <dgm:pt modelId="{E2762704-3E87-477D-94D9-FF59B9589B16}">
      <dgm:prSet phldrT="[Text]"/>
      <dgm:spPr>
        <a:solidFill>
          <a:srgbClr val="0097A7"/>
        </a:solidFill>
      </dgm:spPr>
      <dgm:t>
        <a:bodyPr/>
        <a:lstStyle/>
        <a:p>
          <a:r>
            <a:rPr lang="en-US" dirty="0"/>
            <a:t>Question</a:t>
          </a:r>
        </a:p>
      </dgm:t>
    </dgm:pt>
    <dgm:pt modelId="{71C1519E-9D8F-41BF-9097-1256D22A7339}" type="parTrans" cxnId="{78F49ACC-0508-4C0D-AABA-C86C55656441}">
      <dgm:prSet/>
      <dgm:spPr/>
      <dgm:t>
        <a:bodyPr/>
        <a:lstStyle/>
        <a:p>
          <a:endParaRPr lang="en-US"/>
        </a:p>
      </dgm:t>
    </dgm:pt>
    <dgm:pt modelId="{F745589E-049C-4EDA-94B5-BAF7C0CBA176}" type="sibTrans" cxnId="{78F49ACC-0508-4C0D-AABA-C86C55656441}">
      <dgm:prSet/>
      <dgm:spPr/>
      <dgm:t>
        <a:bodyPr/>
        <a:lstStyle/>
        <a:p>
          <a:endParaRPr lang="en-US"/>
        </a:p>
      </dgm:t>
    </dgm:pt>
    <dgm:pt modelId="{24FEA283-219D-4D59-A111-2E9B5C7E6D93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3D62FCDA-6D7C-41AC-9984-27D623BF18F8}" type="parTrans" cxnId="{52C740C8-4372-4AE4-A403-7CD6453BAF8D}">
      <dgm:prSet/>
      <dgm:spPr/>
      <dgm:t>
        <a:bodyPr/>
        <a:lstStyle/>
        <a:p>
          <a:endParaRPr lang="en-US"/>
        </a:p>
      </dgm:t>
    </dgm:pt>
    <dgm:pt modelId="{7BA08A52-196D-4A3E-932F-86C3FCE1EF8E}" type="sibTrans" cxnId="{52C740C8-4372-4AE4-A403-7CD6453BAF8D}">
      <dgm:prSet/>
      <dgm:spPr/>
      <dgm:t>
        <a:bodyPr/>
        <a:lstStyle/>
        <a:p>
          <a:endParaRPr lang="en-US"/>
        </a:p>
      </dgm:t>
    </dgm:pt>
    <dgm:pt modelId="{32A67C0A-8FB5-4DEA-AF58-7A168247639E}" type="pres">
      <dgm:prSet presAssocID="{747911BE-DCD5-44F7-856A-781287F525B8}" presName="Name0" presStyleCnt="0">
        <dgm:presLayoutVars>
          <dgm:dir/>
          <dgm:animLvl val="lvl"/>
          <dgm:resizeHandles val="exact"/>
        </dgm:presLayoutVars>
      </dgm:prSet>
      <dgm:spPr/>
    </dgm:pt>
    <dgm:pt modelId="{23BFA95B-273D-4B71-B6D7-479BB39C30DD}" type="pres">
      <dgm:prSet presAssocID="{1521A894-011E-483D-98FC-36CC22B8E0B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D1A1924-74A3-4FA0-8083-C49E28BE91D0}" type="pres">
      <dgm:prSet presAssocID="{DD2694BC-F814-4019-A21B-2CD5D493E62D}" presName="parTxOnlySpace" presStyleCnt="0"/>
      <dgm:spPr/>
    </dgm:pt>
    <dgm:pt modelId="{0B6BCFE5-4FF7-44D4-9CA5-DB9B97A83D80}" type="pres">
      <dgm:prSet presAssocID="{E2762704-3E87-477D-94D9-FF59B9589B1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73E9AE-6DAB-43DB-898C-A0B8C941B1AE}" type="pres">
      <dgm:prSet presAssocID="{F745589E-049C-4EDA-94B5-BAF7C0CBA176}" presName="parTxOnlySpace" presStyleCnt="0"/>
      <dgm:spPr/>
    </dgm:pt>
    <dgm:pt modelId="{C5D4D379-118C-4D87-8CFF-6482F38253BE}" type="pres">
      <dgm:prSet presAssocID="{8B5D865E-A649-485F-8F20-8F7D85D9B1D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00DC01C-EFF0-497D-A4F9-3D94D84055C9}" type="pres">
      <dgm:prSet presAssocID="{13EB52AA-E439-44A1-8750-9BC0B2CE364E}" presName="parTxOnlySpace" presStyleCnt="0"/>
      <dgm:spPr/>
    </dgm:pt>
    <dgm:pt modelId="{DCE288E4-C1C1-497A-9EB9-A5B285D3BB9E}" type="pres">
      <dgm:prSet presAssocID="{A884448D-2632-4AFA-A9F0-76871495FC2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E3085BD-ABD3-47F9-AF18-5D8520161BBA}" type="pres">
      <dgm:prSet presAssocID="{095D290A-6B31-43F0-9FB2-D17DA9D237EE}" presName="parTxOnlySpace" presStyleCnt="0"/>
      <dgm:spPr/>
    </dgm:pt>
    <dgm:pt modelId="{AA43FFCB-E97C-4AE8-9277-2BFF247CFD40}" type="pres">
      <dgm:prSet presAssocID="{EDC86946-1718-4712-8B3C-8D055BEBB16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B95D9-A568-464E-98D1-D32658FF8222}" type="pres">
      <dgm:prSet presAssocID="{E8C20A6D-8399-47B1-B626-B69300CCD99C}" presName="parTxOnlySpace" presStyleCnt="0"/>
      <dgm:spPr/>
    </dgm:pt>
    <dgm:pt modelId="{0CC5AE22-5B44-474C-8A45-F47DB36CF3BD}" type="pres">
      <dgm:prSet presAssocID="{24FEA283-219D-4D59-A111-2E9B5C7E6D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1F09E0E-D2A4-406E-A271-2BDD1D18A8FE}" type="presOf" srcId="{1521A894-011E-483D-98FC-36CC22B8E0B7}" destId="{23BFA95B-273D-4B71-B6D7-479BB39C30DD}" srcOrd="0" destOrd="0" presId="urn:microsoft.com/office/officeart/2005/8/layout/chevron1"/>
    <dgm:cxn modelId="{A217E821-BA20-480A-A1AD-11526452DB14}" type="presOf" srcId="{24FEA283-219D-4D59-A111-2E9B5C7E6D93}" destId="{0CC5AE22-5B44-474C-8A45-F47DB36CF3BD}" srcOrd="0" destOrd="0" presId="urn:microsoft.com/office/officeart/2005/8/layout/chevron1"/>
    <dgm:cxn modelId="{989BAB23-3DDB-4FC7-8053-BF18CBD0FF87}" srcId="{747911BE-DCD5-44F7-856A-781287F525B8}" destId="{EDC86946-1718-4712-8B3C-8D055BEBB164}" srcOrd="4" destOrd="0" parTransId="{E9A4B049-CDAA-4C03-830A-3B2CF86227E3}" sibTransId="{E8C20A6D-8399-47B1-B626-B69300CCD99C}"/>
    <dgm:cxn modelId="{4C552252-9CF4-482C-BE95-F9EA27C0CCC3}" srcId="{747911BE-DCD5-44F7-856A-781287F525B8}" destId="{1521A894-011E-483D-98FC-36CC22B8E0B7}" srcOrd="0" destOrd="0" parTransId="{4234C9FE-202D-4AB4-A5F1-FEE3D03ACF76}" sibTransId="{DD2694BC-F814-4019-A21B-2CD5D493E62D}"/>
    <dgm:cxn modelId="{53105A56-CAF7-4580-A489-1B41EB680C4D}" srcId="{747911BE-DCD5-44F7-856A-781287F525B8}" destId="{8B5D865E-A649-485F-8F20-8F7D85D9B1D4}" srcOrd="2" destOrd="0" parTransId="{E80C4281-B60E-4124-A90C-AF9ABB0D1F00}" sibTransId="{13EB52AA-E439-44A1-8750-9BC0B2CE364E}"/>
    <dgm:cxn modelId="{36E98E57-4ECF-4033-97C8-95BC9AE31D2B}" type="presOf" srcId="{747911BE-DCD5-44F7-856A-781287F525B8}" destId="{32A67C0A-8FB5-4DEA-AF58-7A168247639E}" srcOrd="0" destOrd="0" presId="urn:microsoft.com/office/officeart/2005/8/layout/chevron1"/>
    <dgm:cxn modelId="{B9839DA1-5140-4DE4-9CDA-0B993C06E871}" type="presOf" srcId="{E2762704-3E87-477D-94D9-FF59B9589B16}" destId="{0B6BCFE5-4FF7-44D4-9CA5-DB9B97A83D80}" srcOrd="0" destOrd="0" presId="urn:microsoft.com/office/officeart/2005/8/layout/chevron1"/>
    <dgm:cxn modelId="{2E680DAC-25AD-4266-992B-5032B6F358CF}" type="presOf" srcId="{8B5D865E-A649-485F-8F20-8F7D85D9B1D4}" destId="{C5D4D379-118C-4D87-8CFF-6482F38253BE}" srcOrd="0" destOrd="0" presId="urn:microsoft.com/office/officeart/2005/8/layout/chevron1"/>
    <dgm:cxn modelId="{DF581CBC-7F0E-4B06-9198-E78E5F9BF8CB}" type="presOf" srcId="{A884448D-2632-4AFA-A9F0-76871495FC26}" destId="{DCE288E4-C1C1-497A-9EB9-A5B285D3BB9E}" srcOrd="0" destOrd="0" presId="urn:microsoft.com/office/officeart/2005/8/layout/chevron1"/>
    <dgm:cxn modelId="{52C740C8-4372-4AE4-A403-7CD6453BAF8D}" srcId="{747911BE-DCD5-44F7-856A-781287F525B8}" destId="{24FEA283-219D-4D59-A111-2E9B5C7E6D93}" srcOrd="5" destOrd="0" parTransId="{3D62FCDA-6D7C-41AC-9984-27D623BF18F8}" sibTransId="{7BA08A52-196D-4A3E-932F-86C3FCE1EF8E}"/>
    <dgm:cxn modelId="{78F49ACC-0508-4C0D-AABA-C86C55656441}" srcId="{747911BE-DCD5-44F7-856A-781287F525B8}" destId="{E2762704-3E87-477D-94D9-FF59B9589B16}" srcOrd="1" destOrd="0" parTransId="{71C1519E-9D8F-41BF-9097-1256D22A7339}" sibTransId="{F745589E-049C-4EDA-94B5-BAF7C0CBA176}"/>
    <dgm:cxn modelId="{571981D8-5185-431C-B306-EBF7E288D6A7}" type="presOf" srcId="{EDC86946-1718-4712-8B3C-8D055BEBB164}" destId="{AA43FFCB-E97C-4AE8-9277-2BFF247CFD40}" srcOrd="0" destOrd="0" presId="urn:microsoft.com/office/officeart/2005/8/layout/chevron1"/>
    <dgm:cxn modelId="{E6D09FDC-038D-4DA4-8C1B-F33D5E3E0EE5}" srcId="{747911BE-DCD5-44F7-856A-781287F525B8}" destId="{A884448D-2632-4AFA-A9F0-76871495FC26}" srcOrd="3" destOrd="0" parTransId="{9DD7B4F6-926F-4B2D-B9B3-04BCF2B0DB42}" sibTransId="{095D290A-6B31-43F0-9FB2-D17DA9D237EE}"/>
    <dgm:cxn modelId="{D5F79086-1CA3-4B46-AAF6-7DEBB5D2233B}" type="presParOf" srcId="{32A67C0A-8FB5-4DEA-AF58-7A168247639E}" destId="{23BFA95B-273D-4B71-B6D7-479BB39C30DD}" srcOrd="0" destOrd="0" presId="urn:microsoft.com/office/officeart/2005/8/layout/chevron1"/>
    <dgm:cxn modelId="{A482503D-BFCA-454A-BF34-12A3DEE4807F}" type="presParOf" srcId="{32A67C0A-8FB5-4DEA-AF58-7A168247639E}" destId="{FD1A1924-74A3-4FA0-8083-C49E28BE91D0}" srcOrd="1" destOrd="0" presId="urn:microsoft.com/office/officeart/2005/8/layout/chevron1"/>
    <dgm:cxn modelId="{C7F10C12-E81E-4AD8-B26B-153153C0ADBA}" type="presParOf" srcId="{32A67C0A-8FB5-4DEA-AF58-7A168247639E}" destId="{0B6BCFE5-4FF7-44D4-9CA5-DB9B97A83D80}" srcOrd="2" destOrd="0" presId="urn:microsoft.com/office/officeart/2005/8/layout/chevron1"/>
    <dgm:cxn modelId="{CED24B32-8FDC-441C-987E-382D4FE59046}" type="presParOf" srcId="{32A67C0A-8FB5-4DEA-AF58-7A168247639E}" destId="{F473E9AE-6DAB-43DB-898C-A0B8C941B1AE}" srcOrd="3" destOrd="0" presId="urn:microsoft.com/office/officeart/2005/8/layout/chevron1"/>
    <dgm:cxn modelId="{FFBAE661-386A-4D6F-A303-3DB6B187FD51}" type="presParOf" srcId="{32A67C0A-8FB5-4DEA-AF58-7A168247639E}" destId="{C5D4D379-118C-4D87-8CFF-6482F38253BE}" srcOrd="4" destOrd="0" presId="urn:microsoft.com/office/officeart/2005/8/layout/chevron1"/>
    <dgm:cxn modelId="{D6137A8C-2FB7-4DCE-A680-8C7BF31142DD}" type="presParOf" srcId="{32A67C0A-8FB5-4DEA-AF58-7A168247639E}" destId="{C00DC01C-EFF0-497D-A4F9-3D94D84055C9}" srcOrd="5" destOrd="0" presId="urn:microsoft.com/office/officeart/2005/8/layout/chevron1"/>
    <dgm:cxn modelId="{1922E4B6-7ED5-4653-B5A0-FE2577EE31C5}" type="presParOf" srcId="{32A67C0A-8FB5-4DEA-AF58-7A168247639E}" destId="{DCE288E4-C1C1-497A-9EB9-A5B285D3BB9E}" srcOrd="6" destOrd="0" presId="urn:microsoft.com/office/officeart/2005/8/layout/chevron1"/>
    <dgm:cxn modelId="{0140B641-7611-46AA-8B53-9B46A45201B5}" type="presParOf" srcId="{32A67C0A-8FB5-4DEA-AF58-7A168247639E}" destId="{6E3085BD-ABD3-47F9-AF18-5D8520161BBA}" srcOrd="7" destOrd="0" presId="urn:microsoft.com/office/officeart/2005/8/layout/chevron1"/>
    <dgm:cxn modelId="{44982B4E-9BFF-41CD-8B0F-8B00E8EA7F9C}" type="presParOf" srcId="{32A67C0A-8FB5-4DEA-AF58-7A168247639E}" destId="{AA43FFCB-E97C-4AE8-9277-2BFF247CFD40}" srcOrd="8" destOrd="0" presId="urn:microsoft.com/office/officeart/2005/8/layout/chevron1"/>
    <dgm:cxn modelId="{9E753560-27BA-437C-AE30-430E65B8B61B}" type="presParOf" srcId="{32A67C0A-8FB5-4DEA-AF58-7A168247639E}" destId="{8EEB95D9-A568-464E-98D1-D32658FF8222}" srcOrd="9" destOrd="0" presId="urn:microsoft.com/office/officeart/2005/8/layout/chevron1"/>
    <dgm:cxn modelId="{97639237-0FBE-4916-88C4-48994742A55C}" type="presParOf" srcId="{32A67C0A-8FB5-4DEA-AF58-7A168247639E}" destId="{0CC5AE22-5B44-474C-8A45-F47DB36CF3B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95B-273D-4B71-B6D7-479BB39C30DD}">
      <dsp:nvSpPr>
        <dsp:cNvPr id="0" name=""/>
        <dsp:cNvSpPr/>
      </dsp:nvSpPr>
      <dsp:spPr>
        <a:xfrm>
          <a:off x="4437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Background</a:t>
          </a:r>
        </a:p>
      </dsp:txBody>
      <dsp:txXfrm>
        <a:off x="108399" y="0"/>
        <a:ext cx="1442898" cy="207924"/>
      </dsp:txXfrm>
    </dsp:sp>
    <dsp:sp modelId="{0B6BCFE5-4FF7-44D4-9CA5-DB9B97A83D80}">
      <dsp:nvSpPr>
        <dsp:cNvPr id="0" name=""/>
        <dsp:cNvSpPr/>
      </dsp:nvSpPr>
      <dsp:spPr>
        <a:xfrm>
          <a:off x="1490178" y="0"/>
          <a:ext cx="1650822" cy="207924"/>
        </a:xfrm>
        <a:prstGeom prst="chevron">
          <a:avLst/>
        </a:prstGeom>
        <a:solidFill>
          <a:srgbClr val="0097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</a:t>
          </a:r>
        </a:p>
      </dsp:txBody>
      <dsp:txXfrm>
        <a:off x="1594140" y="0"/>
        <a:ext cx="1442898" cy="207924"/>
      </dsp:txXfrm>
    </dsp:sp>
    <dsp:sp modelId="{C5D4D379-118C-4D87-8CFF-6482F38253BE}">
      <dsp:nvSpPr>
        <dsp:cNvPr id="0" name=""/>
        <dsp:cNvSpPr/>
      </dsp:nvSpPr>
      <dsp:spPr>
        <a:xfrm>
          <a:off x="2975918" y="0"/>
          <a:ext cx="1650822" cy="207924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3079880" y="0"/>
        <a:ext cx="1442898" cy="207924"/>
      </dsp:txXfrm>
    </dsp:sp>
    <dsp:sp modelId="{DCE288E4-C1C1-497A-9EB9-A5B285D3BB9E}">
      <dsp:nvSpPr>
        <dsp:cNvPr id="0" name=""/>
        <dsp:cNvSpPr/>
      </dsp:nvSpPr>
      <dsp:spPr>
        <a:xfrm>
          <a:off x="4461658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4565620" y="0"/>
        <a:ext cx="1442898" cy="207924"/>
      </dsp:txXfrm>
    </dsp:sp>
    <dsp:sp modelId="{AA43FFCB-E97C-4AE8-9277-2BFF247CFD40}">
      <dsp:nvSpPr>
        <dsp:cNvPr id="0" name=""/>
        <dsp:cNvSpPr/>
      </dsp:nvSpPr>
      <dsp:spPr>
        <a:xfrm>
          <a:off x="594739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6051361" y="0"/>
        <a:ext cx="1442898" cy="207924"/>
      </dsp:txXfrm>
    </dsp:sp>
    <dsp:sp modelId="{0CC5AE22-5B44-474C-8A45-F47DB36CF3BD}">
      <dsp:nvSpPr>
        <dsp:cNvPr id="0" name=""/>
        <dsp:cNvSpPr/>
      </dsp:nvSpPr>
      <dsp:spPr>
        <a:xfrm>
          <a:off x="7433139" y="0"/>
          <a:ext cx="1650822" cy="2079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Conclusions</a:t>
          </a:r>
        </a:p>
      </dsp:txBody>
      <dsp:txXfrm>
        <a:off x="7537101" y="0"/>
        <a:ext cx="1442898" cy="207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5a370e44b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5a370e44b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Model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T</a:t>
            </a:r>
            <a:r>
              <a:rPr lang="en" dirty="0">
                <a:solidFill>
                  <a:schemeClr val="dk1"/>
                </a:solidFill>
              </a:rPr>
              <a:t>ranslated from Visual Basic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Based on life history characteristics of Black Rockfish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has 4 </a:t>
            </a:r>
            <a:r>
              <a:rPr lang="en-US" dirty="0" err="1">
                <a:solidFill>
                  <a:schemeClr val="dk1"/>
                </a:solidFill>
              </a:rPr>
              <a:t>submodels</a:t>
            </a:r>
            <a:endParaRPr lang="en-US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-	 Imperfect sampling produces *some* reference point</a:t>
            </a: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Current control rule: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Fishing effort is reduced for stocks below a certain threshold (B40%, or 40% of unfished biomass) until it hits B10%, after which the fishery is closed completely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P</a:t>
            </a:r>
            <a:r>
              <a:rPr lang="en" dirty="0">
                <a:solidFill>
                  <a:schemeClr val="dk1"/>
                </a:solidFill>
              </a:rPr>
              <a:t>roblem: difficult to know unfished biomass – most data aren’t collected until a</a:t>
            </a:r>
            <a:r>
              <a:rPr lang="en-US" dirty="0" err="1">
                <a:solidFill>
                  <a:schemeClr val="dk1"/>
                </a:solidFill>
              </a:rPr>
              <a:t>fter</a:t>
            </a:r>
            <a:r>
              <a:rPr lang="en-US" dirty="0">
                <a:solidFill>
                  <a:schemeClr val="dk1"/>
                </a:solidFill>
              </a:rPr>
              <a:t> harvesting begins</a:t>
            </a: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New </a:t>
            </a:r>
            <a:r>
              <a:rPr lang="en-US" dirty="0">
                <a:solidFill>
                  <a:schemeClr val="dk1"/>
                </a:solidFill>
              </a:rPr>
              <a:t>control rule: sets target Density Ratio as opposed to proportion of unfished biomass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>
                <a:solidFill>
                  <a:schemeClr val="dk1"/>
                </a:solidFill>
              </a:rPr>
              <a:t>Useful because we don’t have to have a long history of catch or abundance data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>
                <a:solidFill>
                  <a:schemeClr val="dk1"/>
                </a:solidFill>
              </a:rPr>
              <a:t>Can also be applied to more local spatial scales relevant to marine reserves and recruitment pulses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5a370e44b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5a370e44b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 DR = moving target over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DR = eventual DR to be used once transitioned to unfished equilibrium dynamics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 = natural mortality rate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 = years since reserve implementation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 = 0, Target DR =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 = high enough, Target DR = Final DR (depends on M value)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Ran many simulations on a server</a:t>
            </a: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0801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5a370e44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5a370e44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Preliminary results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</a:t>
            </a:r>
            <a:r>
              <a:rPr lang="en-US" dirty="0"/>
              <a:t>L</a:t>
            </a:r>
            <a:r>
              <a:rPr lang="en" dirty="0"/>
              <a:t>ine is median over all the runs, shaded are</a:t>
            </a:r>
            <a:r>
              <a:rPr lang="en-US" dirty="0"/>
              <a:t>a shows the interquartile range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</a:t>
            </a:r>
            <a:r>
              <a:rPr lang="en-US" dirty="0"/>
              <a:t>O</a:t>
            </a:r>
            <a:r>
              <a:rPr lang="en" dirty="0"/>
              <a:t>verlap due to recruitment variability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</a:t>
            </a:r>
            <a:r>
              <a:rPr lang="en-US" dirty="0"/>
              <a:t>T</a:t>
            </a:r>
            <a:r>
              <a:rPr lang="en" dirty="0"/>
              <a:t>ransient DR leads to high</a:t>
            </a:r>
            <a:r>
              <a:rPr lang="en-US" dirty="0" err="1"/>
              <a:t>er</a:t>
            </a:r>
            <a:r>
              <a:rPr lang="en-US" dirty="0"/>
              <a:t> relative yield when M is estimated as higher than true 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0154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5a370e44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5a370e44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dirty="0"/>
              <a:t>- </a:t>
            </a:r>
            <a:r>
              <a:rPr lang="en-US" dirty="0"/>
              <a:t>O</a:t>
            </a:r>
            <a:r>
              <a:rPr lang="en" dirty="0"/>
              <a:t>verlap due to recruitment variability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Transient DR does better for all estimates of M immediately following reserve implementation (first 10ish years)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918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5a370e44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5a370e44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dirty="0"/>
              <a:t>- </a:t>
            </a:r>
            <a:r>
              <a:rPr lang="en-US" dirty="0"/>
              <a:t>O</a:t>
            </a:r>
            <a:r>
              <a:rPr lang="en" dirty="0"/>
              <a:t>verlap due to recruitment variability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Transient DR works better when M is overestimated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6057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5a370e44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5a370e44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recruitment variability causes much overlap, but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Transient DR works consistently better than B&amp;M control rule for all estimates on average</a:t>
            </a:r>
          </a:p>
        </p:txBody>
      </p:sp>
    </p:spTree>
    <p:extLst>
      <p:ext uri="{BB962C8B-B14F-4D97-AF65-F5344CB8AC3E}">
        <p14:creationId xmlns:p14="http://schemas.microsoft.com/office/powerpoint/2010/main" val="4168828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5a370e44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5a370e44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recruitment variability causes much overlap, but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Transient DR works consistently better than B&amp;M control rule for all estimates on average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310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5a370e44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5a370e44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recruitment variability causes much overlap, but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Transient DR works consistently better than B&amp;M control rule for all estimates on average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0402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5a370e44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5a370e44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M and 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8810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64e197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64e197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4d64e197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4d64e197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 structure naturally decreases as fish</a:t>
            </a:r>
            <a:r>
              <a:rPr lang="en" dirty="0"/>
              <a:t> die from predation, </a:t>
            </a:r>
            <a:r>
              <a:rPr lang="en-US" dirty="0"/>
              <a:t>cannibalism,</a:t>
            </a:r>
            <a:r>
              <a:rPr lang="en" dirty="0"/>
              <a:t> lack o</a:t>
            </a:r>
            <a:r>
              <a:rPr lang="en-US" dirty="0"/>
              <a:t>f food, competition for habitat, </a:t>
            </a:r>
            <a:r>
              <a:rPr lang="en-US" dirty="0" err="1"/>
              <a:t>etc</a:t>
            </a:r>
            <a:r>
              <a:rPr lang="en-US" dirty="0"/>
              <a:t>…</a:t>
            </a:r>
            <a:endParaRPr lang="e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5a370e44b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5a370e44b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Effects of fishing (evenly across ages)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dirty="0"/>
              <a:t>Truncation of age structure – since there are already less BOFFFFs, fishing disproportionately affects them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dirty="0"/>
              <a:t>Decreased biomass and abundance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dirty="0"/>
              <a:t>Decreased resilience to environmental perturbations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dirty="0"/>
              <a:t>Increased amplitude of natural fluctuations in population size which reduces our ability to predict population trends</a:t>
            </a: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Growing emphasis on use of marine protected areas (MPAs) to protect fisheries and reduce effects of fishing pressure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149 studies on 124 MPAs in 29 countries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of 2015, 3.5% of world’s oceans in MPAs, about 1.6% strongly or fully protected (Lubchenco and </a:t>
            </a:r>
            <a:r>
              <a:rPr lang="en-US" dirty="0" err="1"/>
              <a:t>Grorud-Colvert</a:t>
            </a:r>
            <a:r>
              <a:rPr lang="en-US" dirty="0"/>
              <a:t>, 2015)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5a370e44b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5a370e44b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Growing emphasis on use of marine protected areas (MPAs) to protect fisheries and reduce effects of fishing pressure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149 studies on 124 MPAs in 29 countries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of 2015, 3.5% of world’s oceans in MPAs, about 1.6% strongly or fully protected (Lubchenco and </a:t>
            </a:r>
            <a:r>
              <a:rPr lang="en-US" dirty="0" err="1"/>
              <a:t>Grorud-Colvert</a:t>
            </a:r>
            <a:r>
              <a:rPr lang="en-US" dirty="0"/>
              <a:t>, 2015)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current research is still trying to evaluate how best to incorporate MPAs into fisheries management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When do MPAs help?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6541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5a370e44b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5a370e44b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Growing emphasis on use of marine protected areas (MPAs) to protect fisheries and reduce effects of fishing pressure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149 studies on 124 MPAs in 29 countries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of 2015, 3.5% of world’s oceans in MPAs, about 1.6% strongly or fully protected (Lubchenco and </a:t>
            </a:r>
            <a:r>
              <a:rPr lang="en-US" dirty="0" err="1"/>
              <a:t>Grorud-Colvert</a:t>
            </a:r>
            <a:r>
              <a:rPr lang="en-US" dirty="0"/>
              <a:t>, 2015)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current research is still trying to evaluate how best to incorporate MPAs into fisheries management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When do MPAs help?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When do they complicate assessment and therefore management?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1101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5a370e44b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5a370e44b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Growing emphasis on use of marine protected areas (MPAs) to protect fisheries and reduce effects of fishing pressure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149 studies on 124 MPAs in 29 countries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of 2015, 3.5% of world’s oceans in MPAs, about 1.6% strongly or fully protected (Lubchenco and </a:t>
            </a:r>
            <a:r>
              <a:rPr lang="en-US" dirty="0" err="1"/>
              <a:t>Grorud-Colvert</a:t>
            </a:r>
            <a:r>
              <a:rPr lang="en-US" dirty="0"/>
              <a:t>, 2015)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current research is still trying to evaluate how best to incorporate MPAs into fisheries management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When do MPAs help?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When do they complicate assessment and therefore management?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How can we bridge the gap?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3842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5a370e44b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5a370e44b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Growing emphasis on use of marine protected areas (MPAs) to protect fisheries and reduce effects of fishing pressure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149 studies on 124 MPAs in 29 countries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of 2015, 3.5% of world’s oceans in MPAs, about 1.6% strongly or fully protected (Lubchenco and </a:t>
            </a:r>
            <a:r>
              <a:rPr lang="en-US" dirty="0" err="1"/>
              <a:t>Grorud-Colvert</a:t>
            </a:r>
            <a:r>
              <a:rPr lang="en-US" dirty="0"/>
              <a:t>, 2015)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current research is still trying to evaluate how best to incorporate MPAs into fisheries management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When do MPAs help?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When do they complicate assessment and therefore management?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How can we bridge the gap?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And under what circumstances do they help the most, compared to other management techniques like Individual transferable quotas, community-based management, or combinations of them?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1308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5fe4f3ef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5fe4f3ef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Understanding transient dynamics can help us start to fill in this gap in knowledge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 protections, age structure fills back in over time (red line = fished, blue = unfished)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We know that the rate at which the age structure fills in depends on several life history characteristics, such as natural mortality rate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While the age structure fills back in, we get transient dynamics, which are different from the equilibrium dynamics that most fishery models use after reserve implementation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These transient dynamics amplify fluctuations in the population that could complicate fishery management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5fe4f3ef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5fe4f3ef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342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CFE2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16.xml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25.png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.xml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6.PNG"/><Relationship Id="rId5" Type="http://schemas.openxmlformats.org/officeDocument/2006/relationships/diagramData" Target="../diagrams/data4.xml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5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5.xml"/><Relationship Id="rId11" Type="http://schemas.openxmlformats.org/officeDocument/2006/relationships/image" Target="../media/image6.PNG"/><Relationship Id="rId5" Type="http://schemas.openxmlformats.org/officeDocument/2006/relationships/diagramData" Target="../diagrams/data5.xml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6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6.xml"/><Relationship Id="rId11" Type="http://schemas.openxmlformats.org/officeDocument/2006/relationships/image" Target="../media/image6.PNG"/><Relationship Id="rId5" Type="http://schemas.openxmlformats.org/officeDocument/2006/relationships/diagramData" Target="../diagrams/data6.xml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diagramDrawing" Target="../diagrams/drawing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13.jpg"/><Relationship Id="rId4" Type="http://schemas.openxmlformats.org/officeDocument/2006/relationships/diagramLayout" Target="../diagrams/layout8.xml"/><Relationship Id="rId9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01796" y="648604"/>
            <a:ext cx="6577971" cy="20682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Accounting for population dynamics improves the use of no-take marine reserves for fishery management</a:t>
            </a:r>
            <a:endParaRPr dirty="0">
              <a:solidFill>
                <a:srgbClr val="1C4587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895775" y="3060461"/>
            <a:ext cx="3390015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C4587"/>
                </a:solidFill>
              </a:rPr>
              <a:t>Victoria Quennessen</a:t>
            </a:r>
            <a:endParaRPr sz="2400" dirty="0">
              <a:solidFill>
                <a:srgbClr val="1C4587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C4587"/>
                </a:solidFill>
              </a:rPr>
              <a:t>MS Student in Fisheries Science</a:t>
            </a:r>
            <a:endParaRPr sz="1400" dirty="0">
              <a:solidFill>
                <a:srgbClr val="1C4587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C4587"/>
                </a:solidFill>
              </a:rPr>
              <a:t>Hotel Coral y Marina, Ensenada, Mexico</a:t>
            </a:r>
            <a:endParaRPr sz="1400" dirty="0">
              <a:solidFill>
                <a:srgbClr val="1C4587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C4587"/>
                </a:solidFill>
              </a:rPr>
              <a:t>Western Society of Naturalists</a:t>
            </a:r>
            <a:endParaRPr sz="1400" dirty="0">
              <a:solidFill>
                <a:srgbClr val="1C4587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C4587"/>
                </a:solidFill>
              </a:rPr>
              <a:t>November 2</a:t>
            </a:r>
            <a:r>
              <a:rPr lang="en-US" sz="1400" baseline="30000" dirty="0">
                <a:solidFill>
                  <a:srgbClr val="1C4587"/>
                </a:solidFill>
              </a:rPr>
              <a:t>nd</a:t>
            </a:r>
            <a:r>
              <a:rPr lang="en-US" sz="1400" dirty="0">
                <a:solidFill>
                  <a:srgbClr val="1C4587"/>
                </a:solidFill>
              </a:rPr>
              <a:t>, 2019</a:t>
            </a:r>
            <a:endParaRPr sz="1400" dirty="0">
              <a:solidFill>
                <a:srgbClr val="1C4587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C4587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FFE887-36E5-46DD-B7E4-BDE004C9B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72" y="9630"/>
            <a:ext cx="2107544" cy="51437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352075" y="607800"/>
            <a:ext cx="851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C4587"/>
                </a:solidFill>
              </a:rPr>
              <a:t>1. Build </a:t>
            </a:r>
            <a:r>
              <a:rPr lang="en" dirty="0">
                <a:solidFill>
                  <a:srgbClr val="1C4587"/>
                </a:solidFill>
              </a:rPr>
              <a:t>base model</a:t>
            </a:r>
            <a:endParaRPr dirty="0">
              <a:solidFill>
                <a:srgbClr val="1C4587"/>
              </a:solidFill>
            </a:endParaRPr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99400" y="1538075"/>
            <a:ext cx="39138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800"/>
              </a:spcAft>
              <a:buClr>
                <a:srgbClr val="1C4587"/>
              </a:buClr>
            </a:pPr>
            <a:r>
              <a:rPr lang="en-US" dirty="0">
                <a:solidFill>
                  <a:srgbClr val="1C4587"/>
                </a:solidFill>
              </a:rPr>
              <a:t>Current west coast groundfish fishery has 40:10 control rule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</a:pPr>
            <a:endParaRPr lang="en" b="1" dirty="0">
              <a:solidFill>
                <a:srgbClr val="1C458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</a:pPr>
            <a:r>
              <a:rPr lang="en" b="1" dirty="0">
                <a:solidFill>
                  <a:srgbClr val="1C4587"/>
                </a:solidFill>
              </a:rPr>
              <a:t>Density ratio </a:t>
            </a:r>
            <a:r>
              <a:rPr lang="en" dirty="0">
                <a:solidFill>
                  <a:srgbClr val="1C4587"/>
                </a:solidFill>
              </a:rPr>
              <a:t>as metric to assess level of depletion:</a:t>
            </a:r>
            <a:endParaRPr dirty="0">
              <a:solidFill>
                <a:srgbClr val="1C4587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C4587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# ind./ area outside reserve</a:t>
            </a:r>
            <a:endParaRPr dirty="0">
              <a:solidFill>
                <a:srgbClr val="1C4587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-------------------------------------</a:t>
            </a:r>
            <a:endParaRPr dirty="0">
              <a:solidFill>
                <a:srgbClr val="1C4587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C4587"/>
                </a:solidFill>
              </a:rPr>
              <a:t># ind./ area inside reserve</a:t>
            </a:r>
            <a:endParaRPr dirty="0">
              <a:solidFill>
                <a:srgbClr val="1C4587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C4587"/>
              </a:solidFill>
            </a:endParaRPr>
          </a:p>
        </p:txBody>
      </p:sp>
      <p:sp>
        <p:nvSpPr>
          <p:cNvPr id="152" name="Google Shape;152;p17"/>
          <p:cNvSpPr txBox="1">
            <a:spLocks noGrp="1"/>
          </p:cNvSpPr>
          <p:nvPr>
            <p:ph type="body" idx="1"/>
          </p:nvPr>
        </p:nvSpPr>
        <p:spPr>
          <a:xfrm>
            <a:off x="4827175" y="4119390"/>
            <a:ext cx="3792949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C4587"/>
                </a:solidFill>
              </a:rPr>
              <a:t>Adapted from </a:t>
            </a:r>
            <a:r>
              <a:rPr lang="en" sz="1400" dirty="0">
                <a:solidFill>
                  <a:srgbClr val="1C4587"/>
                </a:solidFill>
              </a:rPr>
              <a:t>Babcock &amp; MacCall 2011</a:t>
            </a:r>
            <a:endParaRPr sz="1400" dirty="0">
              <a:solidFill>
                <a:srgbClr val="1C4587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33E7C78-B4D4-4BE2-84BA-47BDA003F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2320172"/>
              </p:ext>
            </p:extLst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D5501335-6C46-46FC-A9E5-ACAF9CBB727A}"/>
              </a:ext>
            </a:extLst>
          </p:cNvPr>
          <p:cNvGrpSpPr/>
          <p:nvPr/>
        </p:nvGrpSpPr>
        <p:grpSpPr>
          <a:xfrm>
            <a:off x="4791075" y="1428749"/>
            <a:ext cx="3829050" cy="2495551"/>
            <a:chOff x="4791075" y="1428749"/>
            <a:chExt cx="3829050" cy="249555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44B77B1-9556-4C09-B600-4319DBC94550}"/>
                </a:ext>
              </a:extLst>
            </p:cNvPr>
            <p:cNvSpPr/>
            <p:nvPr/>
          </p:nvSpPr>
          <p:spPr>
            <a:xfrm>
              <a:off x="4791075" y="1428750"/>
              <a:ext cx="1685925" cy="1038225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Population dynamics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DE22187-A5B0-4DCE-99A1-6D9FD93CE9AE}"/>
                </a:ext>
              </a:extLst>
            </p:cNvPr>
            <p:cNvSpPr/>
            <p:nvPr/>
          </p:nvSpPr>
          <p:spPr>
            <a:xfrm>
              <a:off x="4827175" y="2886074"/>
              <a:ext cx="1685925" cy="1038225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Management (control rules)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EDC41A4-40C7-492B-B56F-EEA83A85BA48}"/>
                </a:ext>
              </a:extLst>
            </p:cNvPr>
            <p:cNvSpPr/>
            <p:nvPr/>
          </p:nvSpPr>
          <p:spPr>
            <a:xfrm>
              <a:off x="6934199" y="2886075"/>
              <a:ext cx="1685925" cy="1038225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Fishing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3F241A-5AA0-42B5-8B95-D12596CE21E4}"/>
                </a:ext>
              </a:extLst>
            </p:cNvPr>
            <p:cNvSpPr/>
            <p:nvPr/>
          </p:nvSpPr>
          <p:spPr>
            <a:xfrm>
              <a:off x="6934200" y="1428749"/>
              <a:ext cx="1685925" cy="1038225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Imperfect sampling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12C1D3A-0A74-497B-BE2E-D8EDC4A0C846}"/>
                </a:ext>
              </a:extLst>
            </p:cNvPr>
            <p:cNvSpPr/>
            <p:nvPr/>
          </p:nvSpPr>
          <p:spPr>
            <a:xfrm>
              <a:off x="6542675" y="1852611"/>
              <a:ext cx="325850" cy="190500"/>
            </a:xfrm>
            <a:prstGeom prst="rightArrow">
              <a:avLst/>
            </a:prstGeom>
            <a:solidFill>
              <a:srgbClr val="0097A7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1C25160-713F-493F-9834-4FD8DB33390E}"/>
                </a:ext>
              </a:extLst>
            </p:cNvPr>
            <p:cNvSpPr/>
            <p:nvPr/>
          </p:nvSpPr>
          <p:spPr>
            <a:xfrm rot="16200000">
              <a:off x="5507212" y="2581274"/>
              <a:ext cx="325850" cy="190500"/>
            </a:xfrm>
            <a:prstGeom prst="rightArrow">
              <a:avLst/>
            </a:prstGeom>
            <a:solidFill>
              <a:srgbClr val="0097A7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9F642950-CBDA-48AC-B2A4-AD4B9D24A56A}"/>
                </a:ext>
              </a:extLst>
            </p:cNvPr>
            <p:cNvSpPr/>
            <p:nvPr/>
          </p:nvSpPr>
          <p:spPr>
            <a:xfrm rot="10965599">
              <a:off x="6560724" y="3309937"/>
              <a:ext cx="325850" cy="190500"/>
            </a:xfrm>
            <a:prstGeom prst="rightArrow">
              <a:avLst/>
            </a:prstGeom>
            <a:solidFill>
              <a:srgbClr val="0097A7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1FDDDFC-3F19-479F-8D87-6961BBF7FF0F}"/>
                </a:ext>
              </a:extLst>
            </p:cNvPr>
            <p:cNvSpPr/>
            <p:nvPr/>
          </p:nvSpPr>
          <p:spPr>
            <a:xfrm rot="5400000">
              <a:off x="7614236" y="2590800"/>
              <a:ext cx="325850" cy="190500"/>
            </a:xfrm>
            <a:prstGeom prst="rightArrow">
              <a:avLst/>
            </a:prstGeom>
            <a:solidFill>
              <a:srgbClr val="0097A7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99400" y="469555"/>
            <a:ext cx="851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C4587"/>
                </a:solidFill>
              </a:rPr>
              <a:t>2. Apply transient dynamics to control rules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A829611-8DB7-4D6C-AA11-569F4C67C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6615945"/>
              </p:ext>
            </p:extLst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441474E-565D-48A7-A6EE-95B797A10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078935"/>
              </p:ext>
            </p:extLst>
          </p:nvPr>
        </p:nvGraphicFramePr>
        <p:xfrm>
          <a:off x="431075" y="1512860"/>
          <a:ext cx="8020594" cy="132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33628">
                  <a:extLst>
                    <a:ext uri="{9D8B030D-6E8A-4147-A177-3AD203B41FA5}">
                      <a16:colId xmlns:a16="http://schemas.microsoft.com/office/drawing/2014/main" val="3290406098"/>
                    </a:ext>
                  </a:extLst>
                </a:gridCol>
                <a:gridCol w="1244631">
                  <a:extLst>
                    <a:ext uri="{9D8B030D-6E8A-4147-A177-3AD203B41FA5}">
                      <a16:colId xmlns:a16="http://schemas.microsoft.com/office/drawing/2014/main" val="2291768337"/>
                    </a:ext>
                  </a:extLst>
                </a:gridCol>
                <a:gridCol w="1284972">
                  <a:extLst>
                    <a:ext uri="{9D8B030D-6E8A-4147-A177-3AD203B41FA5}">
                      <a16:colId xmlns:a16="http://schemas.microsoft.com/office/drawing/2014/main" val="1526006860"/>
                    </a:ext>
                  </a:extLst>
                </a:gridCol>
                <a:gridCol w="1284973">
                  <a:extLst>
                    <a:ext uri="{9D8B030D-6E8A-4147-A177-3AD203B41FA5}">
                      <a16:colId xmlns:a16="http://schemas.microsoft.com/office/drawing/2014/main" val="939012041"/>
                    </a:ext>
                  </a:extLst>
                </a:gridCol>
                <a:gridCol w="1079376">
                  <a:extLst>
                    <a:ext uri="{9D8B030D-6E8A-4147-A177-3AD203B41FA5}">
                      <a16:colId xmlns:a16="http://schemas.microsoft.com/office/drawing/2014/main" val="2234533047"/>
                    </a:ext>
                  </a:extLst>
                </a:gridCol>
                <a:gridCol w="1079376">
                  <a:extLst>
                    <a:ext uri="{9D8B030D-6E8A-4147-A177-3AD203B41FA5}">
                      <a16:colId xmlns:a16="http://schemas.microsoft.com/office/drawing/2014/main" val="3046806523"/>
                    </a:ext>
                  </a:extLst>
                </a:gridCol>
                <a:gridCol w="1113638">
                  <a:extLst>
                    <a:ext uri="{9D8B030D-6E8A-4147-A177-3AD203B41FA5}">
                      <a16:colId xmlns:a16="http://schemas.microsoft.com/office/drawing/2014/main" val="522626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CR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147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Type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Babcock &amp; </a:t>
                      </a:r>
                      <a:r>
                        <a:rPr lang="en-US" sz="1600" dirty="0" err="1"/>
                        <a:t>MacCall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Babcock &amp; </a:t>
                      </a:r>
                      <a:r>
                        <a:rPr lang="en-US" sz="1600" dirty="0" err="1"/>
                        <a:t>MacCall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Babcock &amp; </a:t>
                      </a:r>
                      <a:r>
                        <a:rPr lang="en-US" sz="1600" dirty="0" err="1"/>
                        <a:t>MacCall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Transient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Transient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Transient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065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Low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Correct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Correct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3678276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78757457-31A9-4E8A-862B-8B272DE503BF}"/>
              </a:ext>
            </a:extLst>
          </p:cNvPr>
          <p:cNvGrpSpPr/>
          <p:nvPr/>
        </p:nvGrpSpPr>
        <p:grpSpPr>
          <a:xfrm>
            <a:off x="1709423" y="3787591"/>
            <a:ext cx="6115227" cy="692726"/>
            <a:chOff x="5562600" y="2647948"/>
            <a:chExt cx="3048100" cy="10953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741C8A-C34B-4A8A-A4EA-F37406094186}"/>
                </a:ext>
              </a:extLst>
            </p:cNvPr>
            <p:cNvSpPr/>
            <p:nvPr/>
          </p:nvSpPr>
          <p:spPr>
            <a:xfrm>
              <a:off x="5562600" y="2647948"/>
              <a:ext cx="3048100" cy="1095374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97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467E39A-1BB5-43F2-B922-F5790928D8AA}"/>
                    </a:ext>
                  </a:extLst>
                </p:cNvPr>
                <p:cNvSpPr txBox="1"/>
                <p:nvPr/>
              </p:nvSpPr>
              <p:spPr>
                <a:xfrm>
                  <a:off x="5562600" y="2949203"/>
                  <a:ext cx="3048099" cy="4866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𝑇𝑎𝑟𝑔𝑒𝑡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=1 −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𝐹𝑖𝑛𝑎𝑙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𝐷𝑅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∗( 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𝑀𝑡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467E39A-1BB5-43F2-B922-F5790928D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600" y="2949203"/>
                  <a:ext cx="3048099" cy="486673"/>
                </a:xfrm>
                <a:prstGeom prst="rect">
                  <a:avLst/>
                </a:prstGeom>
                <a:blipFill>
                  <a:blip r:embed="rId8"/>
                  <a:stretch>
                    <a:fillRect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Google Shape;174;p18">
            <a:extLst>
              <a:ext uri="{FF2B5EF4-FFF2-40B4-BE49-F238E27FC236}">
                <a16:creationId xmlns:a16="http://schemas.microsoft.com/office/drawing/2014/main" id="{1ED13BDA-7E25-44E8-A5B5-31D118220A50}"/>
              </a:ext>
            </a:extLst>
          </p:cNvPr>
          <p:cNvSpPr txBox="1"/>
          <p:nvPr/>
        </p:nvSpPr>
        <p:spPr>
          <a:xfrm>
            <a:off x="2917322" y="4598122"/>
            <a:ext cx="3048099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Adapted from </a:t>
            </a:r>
            <a:r>
              <a:rPr lang="en-US" dirty="0">
                <a:solidFill>
                  <a:srgbClr val="1C4587"/>
                </a:solidFill>
              </a:rPr>
              <a:t>White</a:t>
            </a:r>
            <a:r>
              <a:rPr lang="en" dirty="0">
                <a:solidFill>
                  <a:srgbClr val="1C4587"/>
                </a:solidFill>
              </a:rPr>
              <a:t> et al. 2013</a:t>
            </a:r>
            <a:endParaRPr dirty="0">
              <a:solidFill>
                <a:srgbClr val="1C4587"/>
              </a:solidFill>
            </a:endParaRPr>
          </a:p>
        </p:txBody>
      </p:sp>
      <p:sp>
        <p:nvSpPr>
          <p:cNvPr id="15" name="Google Shape;174;p18">
            <a:extLst>
              <a:ext uri="{FF2B5EF4-FFF2-40B4-BE49-F238E27FC236}">
                <a16:creationId xmlns:a16="http://schemas.microsoft.com/office/drawing/2014/main" id="{CC77A7BD-246B-4128-ADA8-E7F77DE5A00D}"/>
              </a:ext>
            </a:extLst>
          </p:cNvPr>
          <p:cNvSpPr txBox="1"/>
          <p:nvPr/>
        </p:nvSpPr>
        <p:spPr>
          <a:xfrm>
            <a:off x="431076" y="2951465"/>
            <a:ext cx="8020594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Adapted from </a:t>
            </a:r>
            <a:r>
              <a:rPr lang="en-US" dirty="0">
                <a:solidFill>
                  <a:srgbClr val="1C4587"/>
                </a:solidFill>
              </a:rPr>
              <a:t>Babcock &amp; </a:t>
            </a:r>
            <a:r>
              <a:rPr lang="en-US" dirty="0" err="1">
                <a:solidFill>
                  <a:srgbClr val="1C4587"/>
                </a:solidFill>
              </a:rPr>
              <a:t>MacCall</a:t>
            </a:r>
            <a:r>
              <a:rPr lang="en-US" dirty="0">
                <a:solidFill>
                  <a:srgbClr val="1C4587"/>
                </a:solidFill>
              </a:rPr>
              <a:t> </a:t>
            </a:r>
            <a:r>
              <a:rPr lang="en" dirty="0">
                <a:solidFill>
                  <a:srgbClr val="1C4587"/>
                </a:solidFill>
              </a:rPr>
              <a:t>2011</a:t>
            </a:r>
            <a:endParaRPr dirty="0">
              <a:solidFill>
                <a:srgbClr val="1C45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080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>
            <a:spLocks noGrp="1"/>
          </p:cNvSpPr>
          <p:nvPr>
            <p:ph type="title"/>
          </p:nvPr>
        </p:nvSpPr>
        <p:spPr>
          <a:xfrm>
            <a:off x="218307" y="303714"/>
            <a:ext cx="86517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C4587"/>
                </a:solidFill>
              </a:rPr>
              <a:t>Transient dynamics - yield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141B6E6-40FB-4063-AEAD-1F042D466B3D}"/>
              </a:ext>
            </a:extLst>
          </p:cNvPr>
          <p:cNvGraphicFramePr/>
          <p:nvPr>
            <p:extLst/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BFAD23C-7FC5-4E6F-8CD5-5601F7F1CC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363" y="972203"/>
            <a:ext cx="7697274" cy="4143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886B0-C853-402C-9AF3-99105511B4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363" y="972042"/>
            <a:ext cx="7697274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36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>
            <a:spLocks noGrp="1"/>
          </p:cNvSpPr>
          <p:nvPr>
            <p:ph type="title"/>
          </p:nvPr>
        </p:nvSpPr>
        <p:spPr>
          <a:xfrm>
            <a:off x="218307" y="303714"/>
            <a:ext cx="86517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C4587"/>
                </a:solidFill>
              </a:rPr>
              <a:t>Transient dynamics - yield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141B6E6-40FB-4063-AEAD-1F042D466B3D}"/>
              </a:ext>
            </a:extLst>
          </p:cNvPr>
          <p:cNvGraphicFramePr/>
          <p:nvPr>
            <p:extLst/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BFAD23C-7FC5-4E6F-8CD5-5601F7F1CC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363" y="972203"/>
            <a:ext cx="7697274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73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>
            <a:spLocks noGrp="1"/>
          </p:cNvSpPr>
          <p:nvPr>
            <p:ph type="title"/>
          </p:nvPr>
        </p:nvSpPr>
        <p:spPr>
          <a:xfrm>
            <a:off x="246107" y="309075"/>
            <a:ext cx="86517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C4587"/>
                </a:solidFill>
              </a:rPr>
              <a:t>Transient dynamics - biomass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141B6E6-40FB-4063-AEAD-1F042D466B3D}"/>
              </a:ext>
            </a:extLst>
          </p:cNvPr>
          <p:cNvGraphicFramePr/>
          <p:nvPr>
            <p:extLst/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3499CF3-E05E-4FE0-9353-406D86AF4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363" y="982925"/>
            <a:ext cx="7697274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68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>
            <a:spLocks noGrp="1"/>
          </p:cNvSpPr>
          <p:nvPr>
            <p:ph type="title"/>
          </p:nvPr>
        </p:nvSpPr>
        <p:spPr>
          <a:xfrm>
            <a:off x="246107" y="309075"/>
            <a:ext cx="86517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C4587"/>
                </a:solidFill>
              </a:rPr>
              <a:t>Transient dynamics - biomass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141B6E6-40FB-4063-AEAD-1F042D466B3D}"/>
              </a:ext>
            </a:extLst>
          </p:cNvPr>
          <p:cNvGraphicFramePr/>
          <p:nvPr>
            <p:extLst/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3499CF3-E05E-4FE0-9353-406D86AF4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363" y="982925"/>
            <a:ext cx="7697274" cy="41439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3ADE0E-6E24-4083-A3B2-C8ACF2BE7F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363" y="972043"/>
            <a:ext cx="7697274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88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>
            <a:spLocks noGrp="1"/>
          </p:cNvSpPr>
          <p:nvPr>
            <p:ph type="title"/>
          </p:nvPr>
        </p:nvSpPr>
        <p:spPr>
          <a:xfrm>
            <a:off x="246107" y="309075"/>
            <a:ext cx="86517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C4587"/>
                </a:solidFill>
              </a:rPr>
              <a:t>Transient dynamics – spawning stock biomass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141B6E6-40FB-4063-AEAD-1F042D466B3D}"/>
              </a:ext>
            </a:extLst>
          </p:cNvPr>
          <p:cNvGraphicFramePr/>
          <p:nvPr>
            <p:extLst/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3499CF3-E05E-4FE0-9353-406D86AF4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363" y="982925"/>
            <a:ext cx="7697274" cy="41439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3F0337-4AEC-475B-927C-A76A4C74D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363" y="982094"/>
            <a:ext cx="7697274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18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>
            <a:spLocks noGrp="1"/>
          </p:cNvSpPr>
          <p:nvPr>
            <p:ph type="title"/>
          </p:nvPr>
        </p:nvSpPr>
        <p:spPr>
          <a:xfrm>
            <a:off x="246107" y="309075"/>
            <a:ext cx="86517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C4587"/>
                </a:solidFill>
              </a:rPr>
              <a:t>Transient dynamics – spawning stock biomass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141B6E6-40FB-4063-AEAD-1F042D466B3D}"/>
              </a:ext>
            </a:extLst>
          </p:cNvPr>
          <p:cNvGraphicFramePr/>
          <p:nvPr>
            <p:extLst/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3499CF3-E05E-4FE0-9353-406D86AF4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363" y="982925"/>
            <a:ext cx="7697274" cy="41439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02541-5E02-4828-832A-086EAE0FF3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363" y="972040"/>
            <a:ext cx="7697274" cy="4143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8CA3E2-24B5-4D66-9C20-53C407D192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363" y="972748"/>
            <a:ext cx="7697274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05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>
            <a:spLocks noGrp="1"/>
          </p:cNvSpPr>
          <p:nvPr>
            <p:ph type="title"/>
          </p:nvPr>
        </p:nvSpPr>
        <p:spPr>
          <a:xfrm>
            <a:off x="325300" y="69657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C4587"/>
                </a:solidFill>
              </a:rPr>
              <a:t>Next steps:</a:t>
            </a:r>
            <a:endParaRPr dirty="0">
              <a:solidFill>
                <a:srgbClr val="1C4587"/>
              </a:solidFill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375550" y="1509169"/>
            <a:ext cx="4882250" cy="3183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Char char="●"/>
            </a:pPr>
            <a:r>
              <a:rPr lang="en-US" sz="2000" dirty="0">
                <a:solidFill>
                  <a:srgbClr val="1C4587"/>
                </a:solidFill>
              </a:rPr>
              <a:t>Run more simulations, with varying degrees of error estimating M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Char char="●"/>
            </a:pPr>
            <a:r>
              <a:rPr lang="en-US" sz="2000" dirty="0">
                <a:solidFill>
                  <a:srgbClr val="1C4587"/>
                </a:solidFill>
              </a:rPr>
              <a:t>Apply process to different species with different levels of M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Char char="●"/>
            </a:pPr>
            <a:r>
              <a:rPr lang="en-US" sz="2000" dirty="0">
                <a:solidFill>
                  <a:srgbClr val="1C4587"/>
                </a:solidFill>
              </a:rPr>
              <a:t>Partner with ODFW to prep for 2023 OR marine reserve assessment</a:t>
            </a:r>
          </a:p>
        </p:txBody>
      </p:sp>
      <p:pic>
        <p:nvPicPr>
          <p:cNvPr id="242" name="Google Shape;2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677" y="1589553"/>
            <a:ext cx="2901050" cy="28719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47EB113-CFEA-4516-B7C0-EEBC01EF52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639451"/>
              </p:ext>
            </p:extLst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06965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body" idx="1"/>
          </p:nvPr>
        </p:nvSpPr>
        <p:spPr>
          <a:xfrm>
            <a:off x="613954" y="904352"/>
            <a:ext cx="7903029" cy="2103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None/>
            </a:pPr>
            <a:r>
              <a:rPr lang="en-US" sz="2400" dirty="0">
                <a:solidFill>
                  <a:srgbClr val="1C4587"/>
                </a:solidFill>
              </a:rPr>
              <a:t>Transient dynamics can help us to adaptively manage fisheries in and around marine reserves, especially with high estimates of natural mortality.</a:t>
            </a:r>
            <a:endParaRPr sz="2400" dirty="0">
              <a:solidFill>
                <a:srgbClr val="1C4587"/>
              </a:solidFill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9E65DB24-6736-4C13-8F5B-584C15078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2068917"/>
              </p:ext>
            </p:extLst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Google Shape;187;p19">
            <a:extLst>
              <a:ext uri="{FF2B5EF4-FFF2-40B4-BE49-F238E27FC236}">
                <a16:creationId xmlns:a16="http://schemas.microsoft.com/office/drawing/2014/main" id="{856A7009-96DB-4AD7-8F88-A38B51D1E72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9189" t="6282" b="5967"/>
          <a:stretch/>
        </p:blipFill>
        <p:spPr>
          <a:xfrm>
            <a:off x="0" y="3475500"/>
            <a:ext cx="2234465" cy="14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8;p19">
            <a:extLst>
              <a:ext uri="{FF2B5EF4-FFF2-40B4-BE49-F238E27FC236}">
                <a16:creationId xmlns:a16="http://schemas.microsoft.com/office/drawing/2014/main" id="{227296A3-F541-4B06-9236-E20BFE34ECE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30826" y="3475502"/>
            <a:ext cx="2365593" cy="14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89;p19">
            <a:extLst>
              <a:ext uri="{FF2B5EF4-FFF2-40B4-BE49-F238E27FC236}">
                <a16:creationId xmlns:a16="http://schemas.microsoft.com/office/drawing/2014/main" id="{931253F0-7405-49D6-B980-8170FF134F9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73050" y="3475501"/>
            <a:ext cx="1919198" cy="143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90;p19">
            <a:extLst>
              <a:ext uri="{FF2B5EF4-FFF2-40B4-BE49-F238E27FC236}">
                <a16:creationId xmlns:a16="http://schemas.microsoft.com/office/drawing/2014/main" id="{01698695-308C-413D-8107-A15E5E574914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r="8079"/>
          <a:stretch/>
        </p:blipFill>
        <p:spPr>
          <a:xfrm>
            <a:off x="6635000" y="3475500"/>
            <a:ext cx="2509000" cy="14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91;p19">
            <a:extLst>
              <a:ext uri="{FF2B5EF4-FFF2-40B4-BE49-F238E27FC236}">
                <a16:creationId xmlns:a16="http://schemas.microsoft.com/office/drawing/2014/main" id="{804BD4CF-9159-4F52-A83F-6FD6F852AAE8}"/>
              </a:ext>
            </a:extLst>
          </p:cNvPr>
          <p:cNvSpPr txBox="1"/>
          <p:nvPr/>
        </p:nvSpPr>
        <p:spPr>
          <a:xfrm>
            <a:off x="1960475" y="4706400"/>
            <a:ext cx="350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Levi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23" name="Google Shape;192;p19">
            <a:extLst>
              <a:ext uri="{FF2B5EF4-FFF2-40B4-BE49-F238E27FC236}">
                <a16:creationId xmlns:a16="http://schemas.microsoft.com/office/drawing/2014/main" id="{46E9B087-C597-4A64-9EA4-8EEAF5912C03}"/>
              </a:ext>
            </a:extLst>
          </p:cNvPr>
          <p:cNvSpPr txBox="1"/>
          <p:nvPr/>
        </p:nvSpPr>
        <p:spPr>
          <a:xfrm>
            <a:off x="3672575" y="4706400"/>
            <a:ext cx="595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Jay Nichols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24" name="Google Shape;193;p19">
            <a:extLst>
              <a:ext uri="{FF2B5EF4-FFF2-40B4-BE49-F238E27FC236}">
                <a16:creationId xmlns:a16="http://schemas.microsoft.com/office/drawing/2014/main" id="{8055E489-E744-40CF-BAF8-30A47812751A}"/>
              </a:ext>
            </a:extLst>
          </p:cNvPr>
          <p:cNvSpPr txBox="1"/>
          <p:nvPr/>
        </p:nvSpPr>
        <p:spPr>
          <a:xfrm>
            <a:off x="6076825" y="4706400"/>
            <a:ext cx="595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FishWithJD</a:t>
            </a:r>
            <a:endParaRPr sz="600"/>
          </a:p>
        </p:txBody>
      </p:sp>
      <p:sp>
        <p:nvSpPr>
          <p:cNvPr id="25" name="Google Shape;194;p19">
            <a:extLst>
              <a:ext uri="{FF2B5EF4-FFF2-40B4-BE49-F238E27FC236}">
                <a16:creationId xmlns:a16="http://schemas.microsoft.com/office/drawing/2014/main" id="{BCF2F75C-CAFA-429C-9CBA-E69A6420969F}"/>
              </a:ext>
            </a:extLst>
          </p:cNvPr>
          <p:cNvSpPr txBox="1"/>
          <p:nvPr/>
        </p:nvSpPr>
        <p:spPr>
          <a:xfrm>
            <a:off x="8624300" y="4706400"/>
            <a:ext cx="595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John White</a:t>
            </a:r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257775" y="34300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Effects of Fishing</a:t>
            </a:r>
            <a:endParaRPr dirty="0">
              <a:solidFill>
                <a:srgbClr val="1C4587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25" y="1034350"/>
            <a:ext cx="3901225" cy="39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25" y="1034350"/>
            <a:ext cx="3901225" cy="39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2992400" y="2772525"/>
            <a:ext cx="133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Bigger, older individuals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77" name="Google Shape;77;p14"/>
          <p:cNvCxnSpPr>
            <a:stCxn id="76" idx="2"/>
          </p:cNvCxnSpPr>
          <p:nvPr/>
        </p:nvCxnSpPr>
        <p:spPr>
          <a:xfrm>
            <a:off x="3660500" y="3345225"/>
            <a:ext cx="0" cy="5448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1789D34-3AE4-4785-8C27-4F960C0A2D8F}"/>
              </a:ext>
            </a:extLst>
          </p:cNvPr>
          <p:cNvGrpSpPr/>
          <p:nvPr/>
        </p:nvGrpSpPr>
        <p:grpSpPr>
          <a:xfrm>
            <a:off x="5195300" y="1733975"/>
            <a:ext cx="3099782" cy="2591150"/>
            <a:chOff x="5195300" y="1733975"/>
            <a:chExt cx="3099782" cy="2591150"/>
          </a:xfrm>
        </p:grpSpPr>
        <p:pic>
          <p:nvPicPr>
            <p:cNvPr id="78" name="Google Shape;7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95300" y="416127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30700" y="4057225"/>
              <a:ext cx="578520" cy="26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95300" y="394082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95300" y="372037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95300" y="349992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95300" y="327947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95300" y="305902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95300" y="283622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95300" y="261577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95300" y="239532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95300" y="217487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95300" y="195442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95300" y="173397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30700" y="3752000"/>
              <a:ext cx="578520" cy="26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30700" y="3446775"/>
              <a:ext cx="578520" cy="26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30700" y="3141550"/>
              <a:ext cx="578520" cy="26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26000" y="3972450"/>
              <a:ext cx="761595" cy="352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26000" y="3563175"/>
              <a:ext cx="761595" cy="352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04375" y="3801825"/>
              <a:ext cx="1090707" cy="505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30700" y="2836750"/>
              <a:ext cx="578520" cy="2679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EBEDFE6-AACC-43EA-A373-E5CB9F050A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5663274"/>
              </p:ext>
            </p:extLst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25" y="1034350"/>
            <a:ext cx="3901225" cy="39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2992400" y="2772525"/>
            <a:ext cx="133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0000"/>
                </a:solidFill>
              </a:rPr>
              <a:t>Bigger, older individuals</a:t>
            </a:r>
            <a:endParaRPr dirty="0">
              <a:solidFill>
                <a:srgbClr val="CC0000"/>
              </a:solidFill>
            </a:endParaRPr>
          </a:p>
        </p:txBody>
      </p:sp>
      <p:cxnSp>
        <p:nvCxnSpPr>
          <p:cNvPr id="110" name="Google Shape;110;p15"/>
          <p:cNvCxnSpPr>
            <a:stCxn id="109" idx="2"/>
          </p:cNvCxnSpPr>
          <p:nvPr/>
        </p:nvCxnSpPr>
        <p:spPr>
          <a:xfrm>
            <a:off x="3660500" y="3345225"/>
            <a:ext cx="0" cy="5448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955CB52-CAEF-4B1F-8AA1-33D31FE7E512}"/>
              </a:ext>
            </a:extLst>
          </p:cNvPr>
          <p:cNvGrpSpPr/>
          <p:nvPr/>
        </p:nvGrpSpPr>
        <p:grpSpPr>
          <a:xfrm>
            <a:off x="5195300" y="1733975"/>
            <a:ext cx="1892295" cy="2591150"/>
            <a:chOff x="5195300" y="1733975"/>
            <a:chExt cx="1892295" cy="2591150"/>
          </a:xfrm>
        </p:grpSpPr>
        <p:pic>
          <p:nvPicPr>
            <p:cNvPr id="111" name="Google Shape;11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95300" y="416127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30700" y="4057225"/>
              <a:ext cx="578520" cy="26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95300" y="394082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95300" y="372037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95300" y="349992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95300" y="327947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95300" y="305902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95300" y="283622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95300" y="261577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95300" y="239532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95300" y="217487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95300" y="195442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95300" y="1733975"/>
              <a:ext cx="353850" cy="1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30700" y="3752000"/>
              <a:ext cx="578520" cy="26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30700" y="3446775"/>
              <a:ext cx="578520" cy="26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30700" y="3141550"/>
              <a:ext cx="578520" cy="26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26000" y="3972450"/>
              <a:ext cx="761595" cy="352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68;p14">
            <a:extLst>
              <a:ext uri="{FF2B5EF4-FFF2-40B4-BE49-F238E27FC236}">
                <a16:creationId xmlns:a16="http://schemas.microsoft.com/office/drawing/2014/main" id="{E30FD021-75E5-4704-99E7-B7C8BE91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775" y="34300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Effects of Fishing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20933DEA-B18F-48F5-9E2F-673400D623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7282623"/>
              </p:ext>
            </p:extLst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25" y="1034350"/>
            <a:ext cx="3901225" cy="39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2992400" y="2772525"/>
            <a:ext cx="133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Bigger, older individuals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110" name="Google Shape;110;p15"/>
          <p:cNvCxnSpPr>
            <a:stCxn id="109" idx="2"/>
          </p:cNvCxnSpPr>
          <p:nvPr/>
        </p:nvCxnSpPr>
        <p:spPr>
          <a:xfrm>
            <a:off x="3660500" y="3345225"/>
            <a:ext cx="0" cy="5448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41612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4057225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9408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7203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4999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2794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0590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8362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6157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3953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1748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19544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17339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752000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446775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141550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000" y="3972450"/>
            <a:ext cx="761595" cy="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68;p14">
            <a:extLst>
              <a:ext uri="{FF2B5EF4-FFF2-40B4-BE49-F238E27FC236}">
                <a16:creationId xmlns:a16="http://schemas.microsoft.com/office/drawing/2014/main" id="{E30FD021-75E5-4704-99E7-B7C8BE91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775" y="34300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Effects of Fishing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20933DEA-B18F-48F5-9E2F-673400D623F5}"/>
              </a:ext>
            </a:extLst>
          </p:cNvPr>
          <p:cNvGraphicFramePr/>
          <p:nvPr>
            <p:extLst/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4B8B2DA-225B-44E3-BFC8-D856125951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042" y="359937"/>
            <a:ext cx="4667901" cy="2419688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9710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25" y="1034350"/>
            <a:ext cx="3901225" cy="39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2992400" y="2772525"/>
            <a:ext cx="133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Bigger, older individuals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110" name="Google Shape;110;p15"/>
          <p:cNvCxnSpPr>
            <a:stCxn id="109" idx="2"/>
          </p:cNvCxnSpPr>
          <p:nvPr/>
        </p:nvCxnSpPr>
        <p:spPr>
          <a:xfrm>
            <a:off x="3660500" y="3345225"/>
            <a:ext cx="0" cy="5448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41612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4057225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9408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7203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4999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2794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0590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8362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6157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3953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1748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19544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17339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752000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446775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141550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000" y="3972450"/>
            <a:ext cx="761595" cy="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68;p14">
            <a:extLst>
              <a:ext uri="{FF2B5EF4-FFF2-40B4-BE49-F238E27FC236}">
                <a16:creationId xmlns:a16="http://schemas.microsoft.com/office/drawing/2014/main" id="{E30FD021-75E5-4704-99E7-B7C8BE91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775" y="34300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Effects of Fishing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20933DEA-B18F-48F5-9E2F-673400D623F5}"/>
              </a:ext>
            </a:extLst>
          </p:cNvPr>
          <p:cNvGraphicFramePr/>
          <p:nvPr>
            <p:extLst/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4B8B2DA-225B-44E3-BFC8-D856125951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042" y="359937"/>
            <a:ext cx="4667901" cy="2419688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EB5896-797E-49F9-80D8-CB85F1A217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2473" y="1240834"/>
            <a:ext cx="5544324" cy="2038635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827394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25" y="1034350"/>
            <a:ext cx="3901225" cy="39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2992400" y="2772525"/>
            <a:ext cx="133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Bigger, older individuals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110" name="Google Shape;110;p15"/>
          <p:cNvCxnSpPr>
            <a:stCxn id="109" idx="2"/>
          </p:cNvCxnSpPr>
          <p:nvPr/>
        </p:nvCxnSpPr>
        <p:spPr>
          <a:xfrm>
            <a:off x="3660500" y="3345225"/>
            <a:ext cx="0" cy="5448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41612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4057225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9408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7203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4999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2794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0590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8362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6157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3953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1748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19544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17339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752000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446775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141550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000" y="3972450"/>
            <a:ext cx="761595" cy="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68;p14">
            <a:extLst>
              <a:ext uri="{FF2B5EF4-FFF2-40B4-BE49-F238E27FC236}">
                <a16:creationId xmlns:a16="http://schemas.microsoft.com/office/drawing/2014/main" id="{E30FD021-75E5-4704-99E7-B7C8BE91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775" y="34300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Effects of Fishing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20933DEA-B18F-48F5-9E2F-673400D623F5}"/>
              </a:ext>
            </a:extLst>
          </p:cNvPr>
          <p:cNvGraphicFramePr/>
          <p:nvPr>
            <p:extLst/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4B8B2DA-225B-44E3-BFC8-D856125951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042" y="359937"/>
            <a:ext cx="4667901" cy="2419688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EB5896-797E-49F9-80D8-CB85F1A217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2473" y="1240834"/>
            <a:ext cx="5544324" cy="2038635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573174-0BE6-4222-B60A-81632461A8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0149" y="2027320"/>
            <a:ext cx="5277587" cy="2391109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329918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25" y="1034350"/>
            <a:ext cx="3901225" cy="39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2992400" y="2772525"/>
            <a:ext cx="133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Bigger, older individuals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110" name="Google Shape;110;p15"/>
          <p:cNvCxnSpPr>
            <a:stCxn id="109" idx="2"/>
          </p:cNvCxnSpPr>
          <p:nvPr/>
        </p:nvCxnSpPr>
        <p:spPr>
          <a:xfrm>
            <a:off x="3660500" y="3345225"/>
            <a:ext cx="0" cy="5448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41612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4057225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9408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7203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4999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2794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30590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8362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6157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3953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21748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195442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300" y="1733975"/>
            <a:ext cx="353850" cy="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752000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446775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00" y="3141550"/>
            <a:ext cx="57852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000" y="3972450"/>
            <a:ext cx="761595" cy="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68;p14">
            <a:extLst>
              <a:ext uri="{FF2B5EF4-FFF2-40B4-BE49-F238E27FC236}">
                <a16:creationId xmlns:a16="http://schemas.microsoft.com/office/drawing/2014/main" id="{E30FD021-75E5-4704-99E7-B7C8BE91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775" y="34300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Effects of Fishing</a:t>
            </a:r>
            <a:endParaRPr dirty="0">
              <a:solidFill>
                <a:srgbClr val="1C4587"/>
              </a:solidFill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20933DEA-B18F-48F5-9E2F-673400D623F5}"/>
              </a:ext>
            </a:extLst>
          </p:cNvPr>
          <p:cNvGraphicFramePr/>
          <p:nvPr>
            <p:extLst/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4B8B2DA-225B-44E3-BFC8-D856125951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042" y="359937"/>
            <a:ext cx="4667901" cy="2419688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EB5896-797E-49F9-80D8-CB85F1A217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2473" y="1240834"/>
            <a:ext cx="5544324" cy="2038635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573174-0BE6-4222-B60A-81632461A8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0149" y="2027320"/>
            <a:ext cx="5277587" cy="2391109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47215E-7917-47D3-9E7C-4E7DA80482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8950" y="2962549"/>
            <a:ext cx="6077798" cy="2076740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637899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/>
        </p:nvSpPr>
        <p:spPr>
          <a:xfrm>
            <a:off x="313375" y="453732"/>
            <a:ext cx="86895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1C4587"/>
                </a:solidFill>
              </a:rPr>
              <a:t>Transient Dynamics</a:t>
            </a:r>
            <a:endParaRPr sz="2800" dirty="0">
              <a:solidFill>
                <a:srgbClr val="1C4587"/>
              </a:solidFill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4572000" y="3921735"/>
            <a:ext cx="411243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White et al., 2013</a:t>
            </a:r>
            <a:endParaRPr dirty="0">
              <a:solidFill>
                <a:srgbClr val="1C4587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B7D5BC-0432-4B54-AF35-598F7375006C}"/>
              </a:ext>
            </a:extLst>
          </p:cNvPr>
          <p:cNvGrpSpPr/>
          <p:nvPr/>
        </p:nvGrpSpPr>
        <p:grpSpPr>
          <a:xfrm>
            <a:off x="433516" y="1240925"/>
            <a:ext cx="3624625" cy="3749086"/>
            <a:chOff x="-3253073" y="753533"/>
            <a:chExt cx="3033024" cy="29767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201C67-7CA0-4DED-A620-82F546F0E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6049"/>
            <a:stretch/>
          </p:blipFill>
          <p:spPr>
            <a:xfrm>
              <a:off x="-3253073" y="2675323"/>
              <a:ext cx="3033023" cy="105499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E7B05AB-9314-4EAD-86C5-8B07E333F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4221" b="37379"/>
            <a:stretch/>
          </p:blipFill>
          <p:spPr>
            <a:xfrm>
              <a:off x="-3253072" y="1450338"/>
              <a:ext cx="3033023" cy="125095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4F95233-EDB0-4911-BDC0-7BDAC360B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93" b="78975"/>
            <a:stretch/>
          </p:blipFill>
          <p:spPr>
            <a:xfrm>
              <a:off x="-3253072" y="753533"/>
              <a:ext cx="3033023" cy="728134"/>
            </a:xfrm>
            <a:prstGeom prst="rect">
              <a:avLst/>
            </a:prstGeom>
          </p:spPr>
        </p:pic>
      </p:grp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C11D52A1-DD66-4B8D-877A-30D013D275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7282623"/>
              </p:ext>
            </p:extLst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1" name="Google Shape;163;p18">
            <a:extLst>
              <a:ext uri="{FF2B5EF4-FFF2-40B4-BE49-F238E27FC236}">
                <a16:creationId xmlns:a16="http://schemas.microsoft.com/office/drawing/2014/main" id="{A7495EB7-66EE-43CD-B8CF-FF988381BC0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5249" r="8275" b="45720"/>
          <a:stretch/>
        </p:blipFill>
        <p:spPr>
          <a:xfrm>
            <a:off x="4572000" y="1224127"/>
            <a:ext cx="4112430" cy="2690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/>
        </p:nvSpPr>
        <p:spPr>
          <a:xfrm>
            <a:off x="2402625" y="597425"/>
            <a:ext cx="660025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C4587"/>
                </a:solidFill>
              </a:rPr>
              <a:t>Objectives / research questions</a:t>
            </a:r>
            <a:endParaRPr sz="2800" dirty="0">
              <a:solidFill>
                <a:srgbClr val="1C4587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1177112-5878-429C-8255-E1A1C47A50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5988305"/>
              </p:ext>
            </p:extLst>
          </p:nvPr>
        </p:nvGraphicFramePr>
        <p:xfrm>
          <a:off x="0" y="1"/>
          <a:ext cx="9088400" cy="2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Google Shape;200;p20">
            <a:extLst>
              <a:ext uri="{FF2B5EF4-FFF2-40B4-BE49-F238E27FC236}">
                <a16:creationId xmlns:a16="http://schemas.microsoft.com/office/drawing/2014/main" id="{B16F6EA0-C20C-4EBD-87C9-F46C269C50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02625" y="1449977"/>
            <a:ext cx="6752400" cy="3683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None/>
            </a:pPr>
            <a:r>
              <a:rPr lang="en" sz="2200" dirty="0">
                <a:solidFill>
                  <a:srgbClr val="1C4587"/>
                </a:solidFill>
              </a:rPr>
              <a:t>How can we best use information from within reserves to help </a:t>
            </a:r>
            <a:r>
              <a:rPr lang="en-US" sz="2200" dirty="0">
                <a:solidFill>
                  <a:srgbClr val="1C4587"/>
                </a:solidFill>
              </a:rPr>
              <a:t>adaptively </a:t>
            </a:r>
            <a:r>
              <a:rPr lang="en" sz="2200" dirty="0">
                <a:solidFill>
                  <a:srgbClr val="1C4587"/>
                </a:solidFill>
              </a:rPr>
              <a:t>manage fisheries following reserve implementation?</a:t>
            </a:r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None/>
            </a:pPr>
            <a:endParaRPr lang="en" sz="2200" dirty="0">
              <a:solidFill>
                <a:srgbClr val="1C4587"/>
              </a:solidFill>
            </a:endParaRPr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None/>
            </a:pPr>
            <a:r>
              <a:rPr lang="en-US" sz="2200" dirty="0">
                <a:solidFill>
                  <a:srgbClr val="1C4587"/>
                </a:solidFill>
              </a:rPr>
              <a:t>H</a:t>
            </a:r>
            <a:r>
              <a:rPr lang="en" sz="2200" dirty="0">
                <a:solidFill>
                  <a:srgbClr val="1C4587"/>
                </a:solidFill>
              </a:rPr>
              <a:t>ow does the inclusion of transient dynamics </a:t>
            </a:r>
            <a:r>
              <a:rPr lang="en-US" sz="2200" dirty="0">
                <a:solidFill>
                  <a:srgbClr val="1C4587"/>
                </a:solidFill>
              </a:rPr>
              <a:t>influence</a:t>
            </a:r>
            <a:r>
              <a:rPr lang="en" sz="2200" dirty="0">
                <a:solidFill>
                  <a:srgbClr val="1C4587"/>
                </a:solidFill>
              </a:rPr>
              <a:t> the</a:t>
            </a:r>
            <a:r>
              <a:rPr lang="en-US" sz="2200" dirty="0">
                <a:solidFill>
                  <a:srgbClr val="1C4587"/>
                </a:solidFill>
              </a:rPr>
              <a:t> short-term effect</a:t>
            </a:r>
            <a:r>
              <a:rPr lang="en" sz="2200" dirty="0">
                <a:solidFill>
                  <a:srgbClr val="1C4587"/>
                </a:solidFill>
              </a:rPr>
              <a:t> of control rules </a:t>
            </a:r>
            <a:r>
              <a:rPr lang="en-US" sz="2200" dirty="0">
                <a:solidFill>
                  <a:srgbClr val="1C4587"/>
                </a:solidFill>
              </a:rPr>
              <a:t>on yield and biomass</a:t>
            </a:r>
            <a:r>
              <a:rPr lang="en" sz="2200" dirty="0">
                <a:solidFill>
                  <a:srgbClr val="1C4587"/>
                </a:solidFill>
              </a:rPr>
              <a:t>?</a:t>
            </a:r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None/>
            </a:pPr>
            <a:endParaRPr lang="en" sz="2200" dirty="0">
              <a:solidFill>
                <a:srgbClr val="1C4587"/>
              </a:solidFill>
            </a:endParaRPr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None/>
            </a:pPr>
            <a:r>
              <a:rPr lang="en" sz="2200" dirty="0">
                <a:solidFill>
                  <a:srgbClr val="1C4587"/>
                </a:solidFill>
              </a:rPr>
              <a:t>What happens when we don’t </a:t>
            </a:r>
            <a:r>
              <a:rPr lang="en-US" sz="2200" dirty="0">
                <a:solidFill>
                  <a:srgbClr val="1C4587"/>
                </a:solidFill>
              </a:rPr>
              <a:t>have an accurate estimate of M for a fished species?</a:t>
            </a:r>
            <a:endParaRPr lang="en" sz="2200" dirty="0">
              <a:solidFill>
                <a:srgbClr val="1C4587"/>
              </a:solidFill>
            </a:endParaRPr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None/>
            </a:pPr>
            <a:endParaRPr sz="2200" dirty="0">
              <a:solidFill>
                <a:srgbClr val="1C4587"/>
              </a:solidFill>
            </a:endParaRPr>
          </a:p>
        </p:txBody>
      </p:sp>
      <p:pic>
        <p:nvPicPr>
          <p:cNvPr id="8" name="Google Shape;201;p20" descr="Image result for black rockfish">
            <a:extLst>
              <a:ext uri="{FF2B5EF4-FFF2-40B4-BE49-F238E27FC236}">
                <a16:creationId xmlns:a16="http://schemas.microsoft.com/office/drawing/2014/main" id="{8B6CC344-48B1-4071-8D83-0CFBB038837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38" y="381775"/>
            <a:ext cx="1930545" cy="149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2;p20" descr="Black Rockfish On Brown Hand Patterned Paper by Corinne Danzl ink ~ 15&quot; x 22&quot;">
            <a:extLst>
              <a:ext uri="{FF2B5EF4-FFF2-40B4-BE49-F238E27FC236}">
                <a16:creationId xmlns:a16="http://schemas.microsoft.com/office/drawing/2014/main" id="{3471560D-45FE-42EF-B085-3467BAC6235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456" y="2003685"/>
            <a:ext cx="1930543" cy="150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3;p20" descr="Image result for black rockfish">
            <a:extLst>
              <a:ext uri="{FF2B5EF4-FFF2-40B4-BE49-F238E27FC236}">
                <a16:creationId xmlns:a16="http://schemas.microsoft.com/office/drawing/2014/main" id="{41A61B71-3F03-4E63-9472-B421BA497FC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10600" y="3645248"/>
            <a:ext cx="1953401" cy="1498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2187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4024</TotalTime>
  <Words>1309</Words>
  <Application>Microsoft Office PowerPoint</Application>
  <PresentationFormat>On-screen Show (16:9)</PresentationFormat>
  <Paragraphs>270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Times New Roman</vt:lpstr>
      <vt:lpstr>Simple Light</vt:lpstr>
      <vt:lpstr>Accounting for population dynamics improves the use of no-take marine reserves for fishery management</vt:lpstr>
      <vt:lpstr>Effects of Fishing</vt:lpstr>
      <vt:lpstr>Effects of Fishing</vt:lpstr>
      <vt:lpstr>Effects of Fishing</vt:lpstr>
      <vt:lpstr>Effects of Fishing</vt:lpstr>
      <vt:lpstr>Effects of Fishing</vt:lpstr>
      <vt:lpstr>Effects of Fishing</vt:lpstr>
      <vt:lpstr>PowerPoint Presentation</vt:lpstr>
      <vt:lpstr>PowerPoint Presentation</vt:lpstr>
      <vt:lpstr>1. Build base model</vt:lpstr>
      <vt:lpstr>2. Apply transient dynamics to control rules</vt:lpstr>
      <vt:lpstr>Transient dynamics - yield</vt:lpstr>
      <vt:lpstr>Transient dynamics - yield</vt:lpstr>
      <vt:lpstr>Transient dynamics - biomass</vt:lpstr>
      <vt:lpstr>Transient dynamics - biomass</vt:lpstr>
      <vt:lpstr>Transient dynamics – spawning stock biomass</vt:lpstr>
      <vt:lpstr>Transient dynamics – spawning stock biomass</vt:lpstr>
      <vt:lpstr>Next steps: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Accounting for population dynamics improves the use of no-take marine reserves for fishery management</dc:title>
  <cp:lastModifiedBy>Quennessen, Victoria I</cp:lastModifiedBy>
  <cp:revision>57</cp:revision>
  <dcterms:modified xsi:type="dcterms:W3CDTF">2019-11-04T15:51:02Z</dcterms:modified>
</cp:coreProperties>
</file>